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22" r:id="rId3"/>
    <p:sldId id="323" r:id="rId4"/>
    <p:sldId id="324" r:id="rId5"/>
    <p:sldId id="325" r:id="rId6"/>
    <p:sldId id="336" r:id="rId7"/>
    <p:sldId id="321" r:id="rId8"/>
    <p:sldId id="337" r:id="rId9"/>
    <p:sldId id="338" r:id="rId10"/>
    <p:sldId id="315" r:id="rId11"/>
    <p:sldId id="314" r:id="rId12"/>
    <p:sldId id="326" r:id="rId13"/>
    <p:sldId id="327" r:id="rId14"/>
    <p:sldId id="328" r:id="rId15"/>
    <p:sldId id="329" r:id="rId16"/>
    <p:sldId id="331" r:id="rId17"/>
    <p:sldId id="332" r:id="rId18"/>
    <p:sldId id="333" r:id="rId19"/>
    <p:sldId id="334" r:id="rId20"/>
    <p:sldId id="335" r:id="rId21"/>
    <p:sldId id="260" r:id="rId22"/>
    <p:sldId id="280" r:id="rId23"/>
    <p:sldId id="340" r:id="rId24"/>
    <p:sldId id="275" r:id="rId25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81" autoAdjust="0"/>
  </p:normalViewPr>
  <p:slideViewPr>
    <p:cSldViewPr snapToGrid="0" snapToObjects="1">
      <p:cViewPr>
        <p:scale>
          <a:sx n="114" d="100"/>
          <a:sy n="114" d="100"/>
        </p:scale>
        <p:origin x="-99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8F88A-27DE-41D0-A8F4-7390B9EB727F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A386F1-FB7C-47C9-A516-59853F89FB9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3259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64599-69CB-47C7-A437-AD0332161F04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0B91D-E195-48A2-8508-20E8251762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6134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0B91D-E195-48A2-8508-20E82517626D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4894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0B91D-E195-48A2-8508-20E82517626D}" type="slidenum">
              <a:rPr lang="de-DE" smtClean="0"/>
              <a:pPr/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1138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0B91D-E195-48A2-8508-20E82517626D}" type="slidenum">
              <a:rPr lang="de-DE" smtClean="0"/>
              <a:pPr/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3932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0B91D-E195-48A2-8508-20E82517626D}" type="slidenum">
              <a:rPr lang="de-DE" smtClean="0"/>
              <a:pPr/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9498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0B91D-E195-48A2-8508-20E82517626D}" type="slidenum">
              <a:rPr lang="de-DE" smtClean="0"/>
              <a:pPr/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317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32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607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356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463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385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462602" y="1600200"/>
            <a:ext cx="102358" cy="4525963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 indent="0">
              <a:spcBef>
                <a:spcPct val="20000"/>
              </a:spcBef>
              <a:buFont typeface="Arial Narrow" pitchFamily="34" charset="0"/>
              <a:buChar char="»"/>
              <a:tabLst>
                <a:tab pos="628650" algn="l"/>
              </a:tabLst>
            </a:pPr>
            <a:endParaRPr lang="de-DE" b="1" cap="all" normalizeH="0" dirty="0"/>
          </a:p>
        </p:txBody>
      </p:sp>
    </p:spTree>
    <p:extLst>
      <p:ext uri="{BB962C8B-B14F-4D97-AF65-F5344CB8AC3E}">
        <p14:creationId xmlns:p14="http://schemas.microsoft.com/office/powerpoint/2010/main" val="425221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685800" y="5724525"/>
            <a:ext cx="8001002" cy="401639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 indent="0">
              <a:spcBef>
                <a:spcPct val="20000"/>
              </a:spcBef>
              <a:buFont typeface="Arial Narrow" pitchFamily="34" charset="0"/>
              <a:buChar char="»"/>
              <a:tabLst>
                <a:tab pos="628650" algn="l"/>
              </a:tabLst>
            </a:pPr>
            <a:endParaRPr lang="de-DE" b="1" cap="all" normalizeH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914400" y="5724525"/>
            <a:ext cx="7772402" cy="401639"/>
          </a:xfr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628650" indent="-180975" algn="l" defTabSz="438150" rtl="0" eaLnBrk="1" latinLnBrk="0" hangingPunct="1">
              <a:buNone/>
              <a:tabLst>
                <a:tab pos="628650" algn="l"/>
                <a:tab pos="1438275" algn="l"/>
              </a:tabLst>
              <a:defRPr lang="de-DE" sz="1800" b="1" kern="1200" cap="all" normalizeH="0" dirty="0" smtClean="0">
                <a:solidFill>
                  <a:schemeClr val="lt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628650" indent="0" algn="l" defTabSz="457200" rtl="0" eaLnBrk="1" latinLnBrk="0" hangingPunct="1">
              <a:buNone/>
              <a:tabLst>
                <a:tab pos="628650" algn="l"/>
              </a:tabLst>
              <a:defRPr lang="de-DE" sz="1800" b="1" kern="1200" cap="all" normalizeH="0" dirty="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76300" indent="0" algn="l" defTabSz="457200" rtl="0" eaLnBrk="1" latinLnBrk="0" hangingPunct="1">
              <a:buNone/>
              <a:tabLst/>
              <a:defRPr lang="de-DE" sz="1800" b="1" kern="1200" cap="all" normalizeH="0" dirty="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indent="-38100" algn="l" defTabSz="457200" rtl="0" eaLnBrk="1" latinLnBrk="0" hangingPunct="1">
              <a:tabLst/>
              <a:defRPr lang="de-DE" sz="1800" b="1" kern="1200" cap="all" normalizeH="0" dirty="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-38100" algn="l" defTabSz="457200" rtl="0" eaLnBrk="1" latinLnBrk="0" hangingPunct="1">
              <a:tabLst/>
              <a:defRPr lang="de-DE" sz="1800" b="1" kern="1200" cap="all" normalizeH="0" dirty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28650" lvl="0" indent="0">
              <a:tabLst>
                <a:tab pos="628650" algn="l"/>
              </a:tabLst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600201"/>
            <a:ext cx="8001000" cy="3981450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462602" y="1600200"/>
            <a:ext cx="102358" cy="4525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Eingekerbter Richtungspfeil 8"/>
          <p:cNvSpPr/>
          <p:nvPr userDrawn="1"/>
        </p:nvSpPr>
        <p:spPr>
          <a:xfrm>
            <a:off x="914400" y="5724526"/>
            <a:ext cx="299890" cy="401638"/>
          </a:xfrm>
          <a:prstGeom prst="chevron">
            <a:avLst/>
          </a:prstGeom>
          <a:solidFill>
            <a:schemeClr val="bg1"/>
          </a:solidFill>
          <a:ln>
            <a:noFill/>
          </a:ln>
          <a:effectLst>
            <a:outerShdw blurRad="508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64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685800" y="5724525"/>
            <a:ext cx="8001002" cy="401639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 indent="0">
              <a:spcBef>
                <a:spcPct val="20000"/>
              </a:spcBef>
              <a:buFont typeface="Arial Narrow" pitchFamily="34" charset="0"/>
              <a:buChar char="»"/>
              <a:tabLst>
                <a:tab pos="628650" algn="l"/>
              </a:tabLst>
            </a:pPr>
            <a:endParaRPr lang="de-DE" b="1" cap="all" normalizeH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600201"/>
            <a:ext cx="8001000" cy="3981450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462602" y="1600200"/>
            <a:ext cx="102358" cy="45259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351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93065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4368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462602" y="2432050"/>
            <a:ext cx="102358" cy="2862262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 indent="0">
              <a:spcBef>
                <a:spcPct val="20000"/>
              </a:spcBef>
              <a:buFont typeface="Arial Narrow" pitchFamily="34" charset="0"/>
              <a:buChar char="»"/>
              <a:tabLst>
                <a:tab pos="628650" algn="l"/>
              </a:tabLst>
            </a:pPr>
            <a:endParaRPr lang="de-DE" b="1" cap="all" normalizeH="0" dirty="0"/>
          </a:p>
        </p:txBody>
      </p:sp>
    </p:spTree>
    <p:extLst>
      <p:ext uri="{BB962C8B-B14F-4D97-AF65-F5344CB8AC3E}">
        <p14:creationId xmlns:p14="http://schemas.microsoft.com/office/powerpoint/2010/main" val="297973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833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197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240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496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114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64960" y="1600200"/>
            <a:ext cx="812184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9D3CD-0DC2-F145-BA42-93C571046183}" type="datetimeFigureOut">
              <a:rPr lang="de-DE" smtClean="0"/>
              <a:pPr/>
              <a:t>16.07.2014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A418B-5121-9140-BBD1-3B5B5682A11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26" name="Picture 2" descr="C:\Users\Jérôme Lutz\Dropbox\Seventure München\Corporate Identity\seventure-Logo-klein.jp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213" y="431895"/>
            <a:ext cx="1332919" cy="73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23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000" b="1" u="none" kern="1200" cap="all" baseline="0">
          <a:solidFill>
            <a:schemeClr val="tx1"/>
          </a:solidFill>
          <a:latin typeface="Arial Narrow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 Narrow" pitchFamily="34" charset="0"/>
        <a:buChar char="»"/>
        <a:defRPr sz="32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 Narrow" pitchFamily="34" charset="0"/>
        <a:buChar char="»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 Narrow" pitchFamily="34" charset="0"/>
        <a:buChar char="»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 Narrow" pitchFamily="34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 Narrow" pitchFamily="34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venture.d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Seventure VC </a:t>
            </a:r>
            <a:r>
              <a:rPr lang="en-GB" dirty="0" err="1" smtClean="0"/>
              <a:t>CLuB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16.07.2014</a:t>
            </a:r>
            <a:endParaRPr lang="en-GB" sz="2000" dirty="0"/>
          </a:p>
        </p:txBody>
      </p:sp>
      <p:sp>
        <p:nvSpPr>
          <p:cNvPr id="13" name="Rechteck 12"/>
          <p:cNvSpPr/>
          <p:nvPr/>
        </p:nvSpPr>
        <p:spPr>
          <a:xfrm>
            <a:off x="462601" y="2352674"/>
            <a:ext cx="104776" cy="3024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674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 Size Statistic in 2012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685800" y="2019301"/>
            <a:ext cx="8001000" cy="3149599"/>
          </a:xfrm>
        </p:spPr>
        <p:txBody>
          <a:bodyPr>
            <a:normAutofit/>
          </a:bodyPr>
          <a:lstStyle/>
          <a:p>
            <a:pPr algn="just"/>
            <a:r>
              <a:rPr lang="en-GB" sz="2800" dirty="0" smtClean="0"/>
              <a:t>41 500 fund raising projects</a:t>
            </a:r>
          </a:p>
          <a:p>
            <a:pPr algn="just"/>
            <a:r>
              <a:rPr lang="en-GB" sz="2800" dirty="0" smtClean="0"/>
              <a:t>189 investments in VC (€ 520 m)</a:t>
            </a:r>
          </a:p>
          <a:p>
            <a:pPr algn="just"/>
            <a:r>
              <a:rPr lang="en-GB" sz="2800" dirty="0" smtClean="0"/>
              <a:t>Around 50% of investments stem from foreign funds with at least one office in Germany</a:t>
            </a:r>
          </a:p>
          <a:p>
            <a:pPr algn="just"/>
            <a:r>
              <a:rPr lang="en-GB" sz="2800" dirty="0" smtClean="0"/>
              <a:t>71% of funded companies generates &lt; € 10 m revenue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440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914400" y="5767213"/>
            <a:ext cx="7772402" cy="401639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Germany has become a Top Destination for M&amp;A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Recent Exits in Germany 2013/2014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374959"/>
              </p:ext>
            </p:extLst>
          </p:nvPr>
        </p:nvGraphicFramePr>
        <p:xfrm>
          <a:off x="704851" y="1321591"/>
          <a:ext cx="7981952" cy="4235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2950"/>
                <a:gridCol w="962025"/>
                <a:gridCol w="1409700"/>
                <a:gridCol w="2190751"/>
                <a:gridCol w="750166"/>
                <a:gridCol w="1926360"/>
              </a:tblGrid>
              <a:tr h="43019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Company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Acquiring Company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Investors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Valuation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Description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01.05.2014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TeamViewer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Permira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Insight Venture Partners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€1,100M*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Collaboration software</a:t>
                      </a:r>
                    </a:p>
                  </a:txBody>
                  <a:tcPr marL="12700" marR="12700" marT="12700" marB="0"/>
                </a:tc>
              </a:tr>
              <a:tr h="34067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3.12.2013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Trivago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Expedia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Tiburon, Insight Venture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€704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Hotel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portal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067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10.04.2014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Lieferando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Takeaway.com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KfW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DuMOnt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Venture,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Rheingau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Founders, Mountain Super Angel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€103M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food ordering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18.12.2013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Klarna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Sofortüberweisung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€108M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payment solutions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16.09.2013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Tirendo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Delticom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 A Ventures, SevenVentures, Jahr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€50M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tyre dealer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03.12.2013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Retailo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Blackhawk Network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Seventure Partners, Wellington Partners, HTGF, Endeavour Vision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€50M*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Gift card solutions</a:t>
                      </a:r>
                    </a:p>
                  </a:txBody>
                  <a:tcPr marL="12700" marR="12700" marT="12700" marB="0"/>
                </a:tc>
              </a:tr>
              <a:tr h="34067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31.01.2014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Skobbler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Telenav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€23.8M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Mobile navigation app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07.01.2014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Plista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Group 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HTGF,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DuMont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Venture, Credit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Agricole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Private Equity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€30M*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Targeted digital advertising</a:t>
                      </a:r>
                    </a:p>
                  </a:txBody>
                  <a:tcPr marL="12700" marR="12700" marT="12700" marB="0"/>
                </a:tc>
              </a:tr>
              <a:tr h="34067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08.01.2013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Xing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Kununu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€9.4M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Employer reviews platform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14.03.2014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ZooRoyal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Rewe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DuMont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Venture,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KfW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Grohs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und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Heuser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undisclosed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pet shop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03.04.2014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Sociomantic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Dunnhumby (Tesco)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undisclosed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Real-Time Bidding advertising system</a:t>
                      </a:r>
                    </a:p>
                  </a:txBody>
                  <a:tcPr marL="12700" marR="12700" marT="1270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4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May ways may be successful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Winning Strategy </a:t>
            </a:r>
            <a:r>
              <a:rPr lang="en-GB" dirty="0"/>
              <a:t>?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Rechteck 4"/>
          <p:cNvSpPr/>
          <p:nvPr/>
        </p:nvSpPr>
        <p:spPr>
          <a:xfrm>
            <a:off x="1179531" y="1452333"/>
            <a:ext cx="64008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3200" dirty="0" smtClean="0"/>
              <a:t>Maybe other approaches work?</a:t>
            </a:r>
          </a:p>
          <a:p>
            <a:pPr lvl="1"/>
            <a:endParaRPr lang="en-GB" sz="3200" dirty="0" smtClean="0"/>
          </a:p>
          <a:p>
            <a:pPr marL="914400" lvl="1" indent="-457200">
              <a:buFont typeface="Arial"/>
              <a:buChar char="•"/>
            </a:pPr>
            <a:r>
              <a:rPr lang="en-GB" sz="3200" dirty="0" smtClean="0"/>
              <a:t>Technology vs. Business Model (Risk assessment)?</a:t>
            </a:r>
          </a:p>
          <a:p>
            <a:endParaRPr lang="en-GB" sz="3200" dirty="0" smtClean="0"/>
          </a:p>
          <a:p>
            <a:pPr marL="914400" lvl="1" indent="-457200">
              <a:buFont typeface="Arial"/>
              <a:buChar char="•"/>
            </a:pPr>
            <a:r>
              <a:rPr lang="en-GB" sz="3200" dirty="0" smtClean="0"/>
              <a:t>Seed vs. mid vs. Late?</a:t>
            </a:r>
          </a:p>
          <a:p>
            <a:pPr marL="914400" lvl="1" indent="-457200">
              <a:buFont typeface="Arial"/>
              <a:buChar char="•"/>
            </a:pPr>
            <a:endParaRPr lang="en-GB" sz="3200" dirty="0" smtClean="0"/>
          </a:p>
          <a:p>
            <a:pPr marL="914400" lvl="1" indent="-457200">
              <a:buFont typeface="Arial"/>
              <a:buChar char="•"/>
            </a:pPr>
            <a:r>
              <a:rPr lang="en-GB" sz="3200" dirty="0" smtClean="0"/>
              <a:t>Reference to PE Funds?</a:t>
            </a:r>
          </a:p>
          <a:p>
            <a:pPr lvl="1"/>
            <a:endParaRPr lang="de-DE" sz="3200" dirty="0" smtClean="0"/>
          </a:p>
        </p:txBody>
      </p:sp>
    </p:spTree>
    <p:extLst>
      <p:ext uri="{BB962C8B-B14F-4D97-AF65-F5344CB8AC3E}">
        <p14:creationId xmlns:p14="http://schemas.microsoft.com/office/powerpoint/2010/main" val="14075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38251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Choose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(</a:t>
            </a:r>
            <a:r>
              <a:rPr lang="de-DE" dirty="0" err="1"/>
              <a:t>risk</a:t>
            </a:r>
            <a:r>
              <a:rPr lang="de-DE" dirty="0"/>
              <a:t>/</a:t>
            </a:r>
            <a:r>
              <a:rPr lang="de-DE" dirty="0" err="1"/>
              <a:t>reward</a:t>
            </a:r>
            <a:r>
              <a:rPr lang="de-DE" dirty="0"/>
              <a:t>)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2739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Choose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(</a:t>
            </a:r>
            <a:r>
              <a:rPr lang="de-DE" dirty="0" err="1"/>
              <a:t>risk</a:t>
            </a:r>
            <a:r>
              <a:rPr lang="de-DE" dirty="0"/>
              <a:t>/</a:t>
            </a:r>
            <a:r>
              <a:rPr lang="de-DE" dirty="0" err="1"/>
              <a:t>reward</a:t>
            </a:r>
            <a:r>
              <a:rPr lang="de-DE" dirty="0"/>
              <a:t>)</a:t>
            </a:r>
          </a:p>
          <a:p>
            <a:endParaRPr lang="de-DE" dirty="0" smtClean="0"/>
          </a:p>
          <a:p>
            <a:r>
              <a:rPr lang="de-DE" dirty="0" smtClean="0"/>
              <a:t>Take NO </a:t>
            </a:r>
            <a:r>
              <a:rPr lang="de-DE" dirty="0" err="1"/>
              <a:t>risk</a:t>
            </a:r>
            <a:r>
              <a:rPr lang="de-DE" dirty="0"/>
              <a:t>!</a:t>
            </a:r>
          </a:p>
          <a:p>
            <a:r>
              <a:rPr lang="de-DE" dirty="0" smtClean="0"/>
              <a:t>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944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Choose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(</a:t>
            </a:r>
            <a:r>
              <a:rPr lang="de-DE" dirty="0" err="1"/>
              <a:t>risk</a:t>
            </a:r>
            <a:r>
              <a:rPr lang="de-DE" dirty="0"/>
              <a:t>/</a:t>
            </a:r>
            <a:r>
              <a:rPr lang="de-DE" dirty="0" err="1"/>
              <a:t>reward</a:t>
            </a:r>
            <a:r>
              <a:rPr lang="de-DE" dirty="0"/>
              <a:t>)</a:t>
            </a:r>
          </a:p>
          <a:p>
            <a:endParaRPr lang="de-DE" dirty="0" smtClean="0"/>
          </a:p>
          <a:p>
            <a:r>
              <a:rPr lang="de-DE" dirty="0" smtClean="0"/>
              <a:t>Take NO </a:t>
            </a:r>
            <a:r>
              <a:rPr lang="de-DE" dirty="0" err="1"/>
              <a:t>risk</a:t>
            </a:r>
            <a:r>
              <a:rPr lang="de-DE" dirty="0"/>
              <a:t>!</a:t>
            </a:r>
          </a:p>
          <a:p>
            <a:r>
              <a:rPr lang="de-DE" dirty="0" smtClean="0"/>
              <a:t>	 NO </a:t>
            </a:r>
            <a:r>
              <a:rPr lang="de-DE" dirty="0" err="1"/>
              <a:t>t</a:t>
            </a:r>
            <a:r>
              <a:rPr lang="de-DE" dirty="0" err="1" smtClean="0"/>
              <a:t>eam</a:t>
            </a:r>
            <a:r>
              <a:rPr lang="de-DE" dirty="0" smtClean="0"/>
              <a:t> </a:t>
            </a:r>
            <a:r>
              <a:rPr lang="de-DE" dirty="0" err="1"/>
              <a:t>risk</a:t>
            </a:r>
            <a:endParaRPr lang="de-DE" dirty="0"/>
          </a:p>
          <a:p>
            <a:r>
              <a:rPr lang="de-DE" dirty="0" smtClean="0"/>
              <a:t>	 </a:t>
            </a:r>
            <a:r>
              <a:rPr lang="de-DE" dirty="0"/>
              <a:t> </a:t>
            </a:r>
          </a:p>
          <a:p>
            <a:r>
              <a:rPr lang="de-D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8094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Choose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(</a:t>
            </a:r>
            <a:r>
              <a:rPr lang="de-DE" dirty="0" err="1"/>
              <a:t>risk</a:t>
            </a:r>
            <a:r>
              <a:rPr lang="de-DE" dirty="0"/>
              <a:t>/</a:t>
            </a:r>
            <a:r>
              <a:rPr lang="de-DE" dirty="0" err="1"/>
              <a:t>reward</a:t>
            </a:r>
            <a:r>
              <a:rPr lang="de-DE" dirty="0"/>
              <a:t>)</a:t>
            </a:r>
          </a:p>
          <a:p>
            <a:endParaRPr lang="de-DE" dirty="0" smtClean="0"/>
          </a:p>
          <a:p>
            <a:r>
              <a:rPr lang="de-DE" dirty="0" smtClean="0"/>
              <a:t>Take NO </a:t>
            </a:r>
            <a:r>
              <a:rPr lang="de-DE" dirty="0" err="1"/>
              <a:t>risk</a:t>
            </a:r>
            <a:r>
              <a:rPr lang="de-DE" dirty="0"/>
              <a:t>!</a:t>
            </a:r>
          </a:p>
          <a:p>
            <a:r>
              <a:rPr lang="de-DE" dirty="0" smtClean="0"/>
              <a:t>	 NO </a:t>
            </a:r>
            <a:r>
              <a:rPr lang="de-DE" dirty="0" err="1"/>
              <a:t>t</a:t>
            </a:r>
            <a:r>
              <a:rPr lang="de-DE" dirty="0" err="1" smtClean="0"/>
              <a:t>eam</a:t>
            </a:r>
            <a:r>
              <a:rPr lang="de-DE" dirty="0" smtClean="0"/>
              <a:t> </a:t>
            </a:r>
            <a:r>
              <a:rPr lang="de-DE" dirty="0" err="1"/>
              <a:t>risk</a:t>
            </a:r>
            <a:endParaRPr lang="de-DE" dirty="0"/>
          </a:p>
          <a:p>
            <a:r>
              <a:rPr lang="de-DE" dirty="0" smtClean="0"/>
              <a:t>	 NO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risk</a:t>
            </a:r>
            <a:r>
              <a:rPr lang="de-DE" dirty="0"/>
              <a:t> (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existence</a:t>
            </a:r>
            <a:r>
              <a:rPr lang="de-DE" dirty="0"/>
              <a:t>!)</a:t>
            </a:r>
          </a:p>
          <a:p>
            <a:r>
              <a:rPr lang="de-DE" dirty="0" smtClean="0"/>
              <a:t>	</a:t>
            </a:r>
            <a:endParaRPr lang="de-DE" dirty="0"/>
          </a:p>
          <a:p>
            <a:r>
              <a:rPr lang="de-D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1403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Choose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(</a:t>
            </a:r>
            <a:r>
              <a:rPr lang="de-DE" dirty="0" err="1"/>
              <a:t>risk</a:t>
            </a:r>
            <a:r>
              <a:rPr lang="de-DE" dirty="0"/>
              <a:t>/</a:t>
            </a:r>
            <a:r>
              <a:rPr lang="de-DE" dirty="0" err="1"/>
              <a:t>reward</a:t>
            </a:r>
            <a:r>
              <a:rPr lang="de-DE" dirty="0"/>
              <a:t>)</a:t>
            </a:r>
          </a:p>
          <a:p>
            <a:endParaRPr lang="de-DE" dirty="0" smtClean="0"/>
          </a:p>
          <a:p>
            <a:r>
              <a:rPr lang="de-DE" dirty="0" smtClean="0"/>
              <a:t>Take NO </a:t>
            </a:r>
            <a:r>
              <a:rPr lang="de-DE" dirty="0" err="1"/>
              <a:t>risk</a:t>
            </a:r>
            <a:r>
              <a:rPr lang="de-DE" dirty="0"/>
              <a:t>!</a:t>
            </a:r>
          </a:p>
          <a:p>
            <a:r>
              <a:rPr lang="de-DE" dirty="0" smtClean="0"/>
              <a:t>	 NO </a:t>
            </a:r>
            <a:r>
              <a:rPr lang="de-DE" dirty="0" err="1"/>
              <a:t>t</a:t>
            </a:r>
            <a:r>
              <a:rPr lang="de-DE" dirty="0" err="1" smtClean="0"/>
              <a:t>eam</a:t>
            </a:r>
            <a:r>
              <a:rPr lang="de-DE" dirty="0" smtClean="0"/>
              <a:t> </a:t>
            </a:r>
            <a:r>
              <a:rPr lang="de-DE" dirty="0" err="1"/>
              <a:t>risk</a:t>
            </a:r>
            <a:endParaRPr lang="de-DE" dirty="0"/>
          </a:p>
          <a:p>
            <a:r>
              <a:rPr lang="de-DE" dirty="0" smtClean="0"/>
              <a:t>	 NO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risk</a:t>
            </a:r>
            <a:r>
              <a:rPr lang="de-DE" dirty="0"/>
              <a:t> (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existence</a:t>
            </a:r>
            <a:r>
              <a:rPr lang="de-DE" dirty="0"/>
              <a:t>!)</a:t>
            </a:r>
          </a:p>
          <a:p>
            <a:r>
              <a:rPr lang="de-DE" dirty="0" smtClean="0"/>
              <a:t>	 NO </a:t>
            </a:r>
            <a:r>
              <a:rPr lang="de-DE" dirty="0" err="1" smtClean="0"/>
              <a:t>technology</a:t>
            </a:r>
            <a:r>
              <a:rPr lang="de-DE" dirty="0" smtClean="0"/>
              <a:t> </a:t>
            </a:r>
            <a:r>
              <a:rPr lang="de-DE" dirty="0" err="1"/>
              <a:t>risk</a:t>
            </a:r>
            <a:endParaRPr lang="de-DE" dirty="0"/>
          </a:p>
          <a:p>
            <a:r>
              <a:rPr lang="de-D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3674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Stick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know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Choose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right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 (</a:t>
            </a:r>
            <a:r>
              <a:rPr lang="de-DE" dirty="0" err="1"/>
              <a:t>risk</a:t>
            </a:r>
            <a:r>
              <a:rPr lang="de-DE" dirty="0"/>
              <a:t>/</a:t>
            </a:r>
            <a:r>
              <a:rPr lang="de-DE" dirty="0" err="1"/>
              <a:t>reward</a:t>
            </a:r>
            <a:r>
              <a:rPr lang="de-DE" dirty="0"/>
              <a:t>)</a:t>
            </a:r>
          </a:p>
          <a:p>
            <a:endParaRPr lang="de-DE" dirty="0" smtClean="0"/>
          </a:p>
          <a:p>
            <a:r>
              <a:rPr lang="de-DE" dirty="0" smtClean="0"/>
              <a:t>Take NO </a:t>
            </a:r>
            <a:r>
              <a:rPr lang="de-DE" dirty="0" err="1"/>
              <a:t>risk</a:t>
            </a:r>
            <a:r>
              <a:rPr lang="de-DE" dirty="0"/>
              <a:t>!</a:t>
            </a:r>
          </a:p>
          <a:p>
            <a:r>
              <a:rPr lang="de-DE" dirty="0" smtClean="0"/>
              <a:t>	 NO </a:t>
            </a:r>
            <a:r>
              <a:rPr lang="de-DE" dirty="0" err="1"/>
              <a:t>t</a:t>
            </a:r>
            <a:r>
              <a:rPr lang="de-DE" dirty="0" err="1" smtClean="0"/>
              <a:t>eam</a:t>
            </a:r>
            <a:r>
              <a:rPr lang="de-DE" dirty="0" smtClean="0"/>
              <a:t> </a:t>
            </a:r>
            <a:r>
              <a:rPr lang="de-DE" dirty="0" err="1"/>
              <a:t>risk</a:t>
            </a:r>
            <a:endParaRPr lang="de-DE" dirty="0"/>
          </a:p>
          <a:p>
            <a:r>
              <a:rPr lang="de-DE" dirty="0" smtClean="0"/>
              <a:t>	 NO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risk</a:t>
            </a:r>
            <a:r>
              <a:rPr lang="de-DE" dirty="0"/>
              <a:t> (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existence</a:t>
            </a:r>
            <a:r>
              <a:rPr lang="de-DE" dirty="0"/>
              <a:t>!)</a:t>
            </a:r>
          </a:p>
          <a:p>
            <a:r>
              <a:rPr lang="de-DE" dirty="0" smtClean="0"/>
              <a:t>	 NO </a:t>
            </a:r>
            <a:r>
              <a:rPr lang="de-DE" dirty="0" err="1" smtClean="0"/>
              <a:t>technology</a:t>
            </a:r>
            <a:r>
              <a:rPr lang="de-DE" dirty="0" smtClean="0"/>
              <a:t> </a:t>
            </a:r>
            <a:r>
              <a:rPr lang="de-DE" dirty="0" err="1"/>
              <a:t>risk</a:t>
            </a:r>
            <a:endParaRPr lang="de-DE" dirty="0"/>
          </a:p>
          <a:p>
            <a:r>
              <a:rPr lang="de-DE" dirty="0"/>
              <a:t> </a:t>
            </a:r>
          </a:p>
          <a:p>
            <a:r>
              <a:rPr lang="de-DE" dirty="0"/>
              <a:t>Find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category</a:t>
            </a:r>
            <a:r>
              <a:rPr lang="de-DE" dirty="0"/>
              <a:t> </a:t>
            </a:r>
            <a:r>
              <a:rPr lang="de-DE" dirty="0" err="1"/>
              <a:t>leader</a:t>
            </a:r>
            <a:r>
              <a:rPr lang="de-DE" dirty="0"/>
              <a:t> (national </a:t>
            </a:r>
            <a:r>
              <a:rPr lang="de-DE" dirty="0" err="1"/>
              <a:t>or</a:t>
            </a:r>
            <a:r>
              <a:rPr lang="de-DE" dirty="0"/>
              <a:t> international)</a:t>
            </a:r>
          </a:p>
          <a:p>
            <a:r>
              <a:rPr lang="de-DE" dirty="0"/>
              <a:t> </a:t>
            </a:r>
          </a:p>
          <a:p>
            <a:endParaRPr lang="de-DE" dirty="0"/>
          </a:p>
          <a:p>
            <a:r>
              <a:rPr lang="de-D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6900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VC I</a:t>
            </a:r>
            <a:r>
              <a:rPr lang="de-DE" dirty="0" err="1" smtClean="0"/>
              <a:t>n</a:t>
            </a:r>
            <a:r>
              <a:rPr lang="en-GB" dirty="0" smtClean="0"/>
              <a:t>vesting: </a:t>
            </a:r>
            <a:endParaRPr lang="en-GB" dirty="0"/>
          </a:p>
        </p:txBody>
      </p:sp>
      <p:sp>
        <p:nvSpPr>
          <p:cNvPr id="7" name="Rechteck 6"/>
          <p:cNvSpPr/>
          <p:nvPr/>
        </p:nvSpPr>
        <p:spPr>
          <a:xfrm>
            <a:off x="1157208" y="1732520"/>
            <a:ext cx="6400802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Know about all the deals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5164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</a:t>
            </a:r>
            <a:r>
              <a:rPr lang="en-GB" dirty="0" err="1" smtClean="0"/>
              <a:t>OUr</a:t>
            </a:r>
            <a:r>
              <a:rPr lang="en-GB" dirty="0" smtClean="0"/>
              <a:t> Winning Strategy ! </a:t>
            </a:r>
            <a:endParaRPr lang="en-GB" dirty="0"/>
          </a:p>
        </p:txBody>
      </p:sp>
      <p:sp>
        <p:nvSpPr>
          <p:cNvPr id="4" name="Rechteck 3"/>
          <p:cNvSpPr/>
          <p:nvPr/>
        </p:nvSpPr>
        <p:spPr>
          <a:xfrm>
            <a:off x="914400" y="1582341"/>
            <a:ext cx="64008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Stick to what you know</a:t>
            </a:r>
          </a:p>
          <a:p>
            <a:endParaRPr lang="en-GB" dirty="0" smtClean="0"/>
          </a:p>
          <a:p>
            <a:r>
              <a:rPr lang="en-GB" dirty="0" smtClean="0"/>
              <a:t>Choose the right stage (risk/reward)</a:t>
            </a:r>
          </a:p>
          <a:p>
            <a:endParaRPr lang="en-GB" dirty="0" smtClean="0"/>
          </a:p>
          <a:p>
            <a:r>
              <a:rPr lang="en-GB" dirty="0" smtClean="0"/>
              <a:t>Take NO risk!</a:t>
            </a:r>
          </a:p>
          <a:p>
            <a:r>
              <a:rPr lang="en-GB" dirty="0" smtClean="0"/>
              <a:t>	 NO team risk</a:t>
            </a:r>
          </a:p>
          <a:p>
            <a:r>
              <a:rPr lang="en-GB" dirty="0" smtClean="0"/>
              <a:t>	 NO market risk (size and existence!)</a:t>
            </a:r>
          </a:p>
          <a:p>
            <a:r>
              <a:rPr lang="en-GB" dirty="0" smtClean="0"/>
              <a:t>	 NO technology risk</a:t>
            </a:r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Find the category leader (national or international)</a:t>
            </a:r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Make sure that ALL the KPIs tell you that his can scale!</a:t>
            </a:r>
          </a:p>
          <a:p>
            <a:r>
              <a:rPr lang="en-GB" dirty="0" smtClean="0"/>
              <a:t>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74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Early &amp; Mid </a:t>
            </a:r>
            <a:r>
              <a:rPr lang="en-GB" dirty="0"/>
              <a:t>Stage Provides for Best Risk Return Ratio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Investing at the Right Stage</a:t>
            </a:r>
            <a:endParaRPr lang="en-GB" sz="18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466053"/>
              </p:ext>
            </p:extLst>
          </p:nvPr>
        </p:nvGraphicFramePr>
        <p:xfrm>
          <a:off x="685800" y="1600200"/>
          <a:ext cx="8001000" cy="31750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370840">
                <a:tc>
                  <a:txBody>
                    <a:bodyPr/>
                    <a:lstStyle/>
                    <a:p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Seed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Early</a:t>
                      </a:r>
                      <a:r>
                        <a:rPr lang="en-GB" sz="1600" b="1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 &amp; Mid Stage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Growth</a:t>
                      </a:r>
                      <a:r>
                        <a:rPr lang="en-GB" sz="1600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 Capital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Turn</a:t>
                      </a:r>
                      <a:r>
                        <a:rPr lang="en-GB" sz="1600" b="1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 Over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€0-500k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€0,5-5m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€5-10m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Technology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Not proven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Proven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Proven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Market</a:t>
                      </a:r>
                      <a:r>
                        <a:rPr lang="en-GB" sz="1600" b="1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 Risk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High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Low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Low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Pre-Valuation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€1-3m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€4-10m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€10+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Risk of</a:t>
                      </a:r>
                      <a:r>
                        <a:rPr lang="en-GB" sz="1600" b="1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 Negative Returns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80%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30%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20%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Expected Exit Return</a:t>
                      </a:r>
                      <a:r>
                        <a:rPr lang="en-GB" sz="1600" b="1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noProof="0" dirty="0" smtClean="0">
                          <a:latin typeface="Arial Narrow" pitchFamily="34" charset="0"/>
                          <a:cs typeface="Arial" pitchFamily="34" charset="0"/>
                        </a:rPr>
                        <a:t>&gt; </a:t>
                      </a:r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10x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3-10x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2-3x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Holding Period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8-15 years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noProof="0" dirty="0" smtClean="0">
                          <a:latin typeface="Arial Narrow" pitchFamily="34" charset="0"/>
                          <a:cs typeface="Arial" pitchFamily="34" charset="0"/>
                        </a:rPr>
                        <a:t>4-8 years</a:t>
                      </a:r>
                      <a:endParaRPr lang="en-GB" sz="1600" b="1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 smtClean="0">
                          <a:latin typeface="Arial Narrow" pitchFamily="34" charset="0"/>
                          <a:cs typeface="Arial" pitchFamily="34" charset="0"/>
                        </a:rPr>
                        <a:t>3-4 years</a:t>
                      </a:r>
                      <a:endParaRPr lang="en-GB" sz="1600" noProof="0" dirty="0"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88900" marR="889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16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/>
        </p:nvSpPr>
        <p:spPr>
          <a:xfrm>
            <a:off x="7574507" y="2197001"/>
            <a:ext cx="1112292" cy="3305322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" rtlCol="0" anchor="t"/>
          <a:lstStyle/>
          <a:p>
            <a:pPr algn="ctr"/>
            <a:r>
              <a:rPr lang="en-US" sz="2400" dirty="0" smtClean="0"/>
              <a:t>Our investments</a:t>
            </a:r>
            <a:endParaRPr lang="en-US" sz="1600" dirty="0"/>
          </a:p>
        </p:txBody>
      </p:sp>
      <p:sp>
        <p:nvSpPr>
          <p:cNvPr id="17" name="Richtungspfeil 16"/>
          <p:cNvSpPr/>
          <p:nvPr/>
        </p:nvSpPr>
        <p:spPr>
          <a:xfrm>
            <a:off x="5079244" y="4341975"/>
            <a:ext cx="2838736" cy="1187644"/>
          </a:xfrm>
          <a:prstGeom prst="homePlate">
            <a:avLst>
              <a:gd name="adj" fmla="val 15544"/>
            </a:avLst>
          </a:prstGeom>
          <a:solidFill>
            <a:schemeClr val="accent6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Sizable market and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barrier to Entry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ichtungspfeil 12"/>
          <p:cNvSpPr/>
          <p:nvPr/>
        </p:nvSpPr>
        <p:spPr>
          <a:xfrm>
            <a:off x="5079244" y="2197001"/>
            <a:ext cx="2838736" cy="1187644"/>
          </a:xfrm>
          <a:prstGeom prst="homePlate">
            <a:avLst>
              <a:gd name="adj" fmla="val 15544"/>
            </a:avLst>
          </a:prstGeom>
          <a:solidFill>
            <a:schemeClr val="accent6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&gt; 1m in Revenue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Profitable growth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Leading Internet </a:t>
            </a:r>
            <a:r>
              <a:rPr lang="en-US" dirty="0"/>
              <a:t>AND </a:t>
            </a:r>
            <a:r>
              <a:rPr lang="en-US" dirty="0" smtClean="0"/>
              <a:t>SaaS Business model Expertise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SEventure</a:t>
            </a:r>
            <a:r>
              <a:rPr lang="en-US" dirty="0" smtClean="0"/>
              <a:t> Investment focus</a:t>
            </a:r>
            <a:endParaRPr lang="en-US" dirty="0"/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>
          <a:xfrm>
            <a:off x="685800" y="1600201"/>
            <a:ext cx="8001000" cy="25896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L</a:t>
            </a:r>
            <a:r>
              <a:rPr lang="en-US" sz="2400" dirty="0" smtClean="0"/>
              <a:t>ooking for Category Leaders: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Strong focus on underlying </a:t>
            </a:r>
            <a:r>
              <a:rPr lang="en-US" sz="2400" dirty="0"/>
              <a:t>k</a:t>
            </a:r>
            <a:r>
              <a:rPr lang="en-US" sz="2400" dirty="0" smtClean="0"/>
              <a:t>ey </a:t>
            </a:r>
            <a:r>
              <a:rPr lang="en-US" sz="2400" dirty="0"/>
              <a:t>p</a:t>
            </a:r>
            <a:r>
              <a:rPr lang="en-US" sz="2400" dirty="0" smtClean="0"/>
              <a:t>erformance indicators: </a:t>
            </a:r>
            <a:endParaRPr lang="en-US" sz="2400" dirty="0"/>
          </a:p>
        </p:txBody>
      </p:sp>
      <p:sp>
        <p:nvSpPr>
          <p:cNvPr id="12" name="Richtungspfeil 11"/>
          <p:cNvSpPr/>
          <p:nvPr/>
        </p:nvSpPr>
        <p:spPr>
          <a:xfrm>
            <a:off x="2511190" y="2197001"/>
            <a:ext cx="2838736" cy="1187644"/>
          </a:xfrm>
          <a:prstGeom prst="homePlate">
            <a:avLst>
              <a:gd name="adj" fmla="val 10947"/>
            </a:avLst>
          </a:prstGeom>
          <a:solidFill>
            <a:schemeClr val="accent6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First mover with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proven </a:t>
            </a:r>
            <a:r>
              <a:rPr lang="en-US" b="1" dirty="0" smtClean="0">
                <a:solidFill>
                  <a:schemeClr val="tx1"/>
                </a:solidFill>
              </a:rPr>
              <a:t>business model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ichtungspfeil 9"/>
          <p:cNvSpPr/>
          <p:nvPr/>
        </p:nvSpPr>
        <p:spPr>
          <a:xfrm>
            <a:off x="764844" y="2197001"/>
            <a:ext cx="1882822" cy="1187644"/>
          </a:xfrm>
          <a:prstGeom prst="homePlate">
            <a:avLst>
              <a:gd name="adj" fmla="val 8910"/>
            </a:avLst>
          </a:prstGeom>
          <a:solidFill>
            <a:schemeClr val="accent6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SaaS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Internet b to b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Innovative Services</a:t>
            </a:r>
          </a:p>
        </p:txBody>
      </p:sp>
      <p:sp>
        <p:nvSpPr>
          <p:cNvPr id="16" name="Richtungspfeil 15"/>
          <p:cNvSpPr/>
          <p:nvPr/>
        </p:nvSpPr>
        <p:spPr>
          <a:xfrm>
            <a:off x="3302758" y="4341975"/>
            <a:ext cx="2090940" cy="1187644"/>
          </a:xfrm>
          <a:prstGeom prst="homePlate">
            <a:avLst>
              <a:gd name="adj" fmla="val 15544"/>
            </a:avLst>
          </a:prstGeom>
          <a:solidFill>
            <a:schemeClr val="accent6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High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scalability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ichtungspfeil 14"/>
          <p:cNvSpPr/>
          <p:nvPr/>
        </p:nvSpPr>
        <p:spPr>
          <a:xfrm>
            <a:off x="764844" y="4341975"/>
            <a:ext cx="2838736" cy="1187644"/>
          </a:xfrm>
          <a:prstGeom prst="homePlate">
            <a:avLst>
              <a:gd name="adj" fmla="val 15544"/>
            </a:avLst>
          </a:prstGeom>
          <a:solidFill>
            <a:schemeClr val="accent6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 high customer recurrence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32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 indent="-180975" defTabSz="438150">
              <a:tabLst>
                <a:tab pos="628650" algn="l"/>
                <a:tab pos="1438275" algn="l"/>
              </a:tabLst>
            </a:pPr>
            <a:r>
              <a:rPr lang="en-US" dirty="0" smtClean="0">
                <a:solidFill>
                  <a:schemeClr val="bg1"/>
                </a:solidFill>
              </a:rPr>
              <a:t>A return of 4x with an IRR of 140% was realized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Showcase: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600" b="1" dirty="0" smtClean="0"/>
              <a:t>Tradoria…</a:t>
            </a:r>
          </a:p>
          <a:p>
            <a:r>
              <a:rPr lang="en-US" sz="1600" dirty="0" smtClean="0"/>
              <a:t>is a B2B shop solution for small and mid size retailers </a:t>
            </a:r>
          </a:p>
          <a:p>
            <a:r>
              <a:rPr lang="en-US" sz="1600" dirty="0" smtClean="0"/>
              <a:t>added more than 3000 retailers to platform and tripled in revenue during investment holding period</a:t>
            </a:r>
          </a:p>
          <a:p>
            <a:r>
              <a:rPr lang="en-US" sz="1600" dirty="0" smtClean="0"/>
              <a:t>was introduced to us by Du Mont</a:t>
            </a:r>
          </a:p>
          <a:p>
            <a:pPr marL="0" indent="0">
              <a:buNone/>
            </a:pPr>
            <a:endParaRPr lang="en-US" sz="1600" dirty="0" smtClean="0"/>
          </a:p>
          <a:p>
            <a:pPr marL="1979613" indent="-369888" defTabSz="1071563">
              <a:buNone/>
            </a:pPr>
            <a:r>
              <a:rPr lang="en-US" sz="1600" b="1" dirty="0" smtClean="0"/>
              <a:t>Seventure…</a:t>
            </a:r>
          </a:p>
          <a:p>
            <a:pPr marL="1979613" indent="-369888" defTabSz="1071563"/>
            <a:r>
              <a:rPr lang="en-US" sz="1600" dirty="0" smtClean="0"/>
              <a:t>invested in December 2009</a:t>
            </a:r>
          </a:p>
          <a:p>
            <a:pPr marL="1979613" indent="-369888" defTabSz="1071563"/>
            <a:r>
              <a:rPr lang="en-US" sz="1600" dirty="0" smtClean="0"/>
              <a:t>introduced Tradoria to Rakuten</a:t>
            </a:r>
          </a:p>
          <a:p>
            <a:pPr marL="1979613" indent="-369888" defTabSz="1071563"/>
            <a:r>
              <a:rPr lang="en-US" sz="1600" dirty="0" smtClean="0"/>
              <a:t>managed the entire M&amp;A process </a:t>
            </a:r>
          </a:p>
          <a:p>
            <a:pPr marL="1979613" indent="-369888" defTabSz="1071563"/>
            <a:r>
              <a:rPr lang="en-US" sz="1600" dirty="0" smtClean="0"/>
              <a:t>sold to Rakuten in June 2011 (after 18 months)</a:t>
            </a:r>
            <a:endParaRPr lang="en-US" dirty="0"/>
          </a:p>
        </p:txBody>
      </p:sp>
      <p:pic>
        <p:nvPicPr>
          <p:cNvPr id="6148" name="Picture 4" descr="C:\Documents and Settings\krausewo\Bureau\tradoria_logo_DE_xma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14700" y="463868"/>
            <a:ext cx="1790700" cy="714375"/>
          </a:xfrm>
          <a:prstGeom prst="rect">
            <a:avLst/>
          </a:prstGeom>
          <a:noFill/>
        </p:spPr>
      </p:pic>
      <p:sp>
        <p:nvSpPr>
          <p:cNvPr id="5" name="Rechteckiger Pfeil 4"/>
          <p:cNvSpPr/>
          <p:nvPr/>
        </p:nvSpPr>
        <p:spPr>
          <a:xfrm rot="10800000" flipH="1">
            <a:off x="1119116" y="3398291"/>
            <a:ext cx="1031259" cy="1364776"/>
          </a:xfrm>
          <a:prstGeom prst="bentArrow">
            <a:avLst/>
          </a:prstGeom>
          <a:solidFill>
            <a:schemeClr val="accent6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19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 smtClean="0"/>
              <a:t>Contact</a:t>
            </a:r>
          </a:p>
          <a:p>
            <a:pPr marL="0" indent="0">
              <a:buNone/>
            </a:pPr>
            <a:r>
              <a:rPr lang="en-US" sz="1600" dirty="0" smtClean="0"/>
              <a:t>Tel: 		+49 89 87 80 68 6-14 </a:t>
            </a:r>
            <a:br>
              <a:rPr lang="en-US" sz="1600" dirty="0" smtClean="0"/>
            </a:br>
            <a:r>
              <a:rPr lang="en-US" sz="1600" dirty="0" smtClean="0"/>
              <a:t>Fax: 		+49 89 87 80 68 6 99 </a:t>
            </a:r>
          </a:p>
          <a:p>
            <a:pPr marL="0" indent="0">
              <a:buNone/>
            </a:pPr>
            <a:r>
              <a:rPr lang="en-US" sz="1600" dirty="0" smtClean="0"/>
              <a:t>Mobil:		+49 172 81 24 673</a:t>
            </a:r>
          </a:p>
          <a:p>
            <a:pPr marL="0" indent="0">
              <a:buNone/>
            </a:pPr>
            <a:r>
              <a:rPr lang="en-US" sz="1600" dirty="0" smtClean="0"/>
              <a:t>Mail: 		</a:t>
            </a:r>
            <a:r>
              <a:rPr lang="en-US" sz="1600" u="sng" dirty="0" err="1" smtClean="0"/>
              <a:t>wolfgang.krause@seventure-vc.com</a:t>
            </a:r>
            <a:endParaRPr lang="en-US" sz="1600" u="sng" dirty="0" smtClean="0"/>
          </a:p>
          <a:p>
            <a:pPr marL="0" indent="0">
              <a:buNone/>
            </a:pPr>
            <a:r>
              <a:rPr lang="en-US" sz="1600" dirty="0" smtClean="0"/>
              <a:t>Internet:	</a:t>
            </a:r>
            <a:r>
              <a:rPr lang="en-US" sz="1600" dirty="0" smtClean="0">
                <a:hlinkClick r:id="rId3"/>
              </a:rPr>
              <a:t>www.seventure.de</a:t>
            </a:r>
            <a:r>
              <a:rPr lang="en-US" sz="1600" dirty="0" smtClean="0"/>
              <a:t> 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en-US" sz="1600" b="1" dirty="0" smtClean="0"/>
              <a:t>Seventure Partners</a:t>
            </a:r>
            <a:r>
              <a:rPr lang="en-US" sz="1600" dirty="0" smtClean="0"/>
              <a:t> </a:t>
            </a:r>
            <a:br>
              <a:rPr lang="en-US" sz="1600" dirty="0" smtClean="0"/>
            </a:br>
            <a:r>
              <a:rPr lang="en-US" sz="1600" dirty="0" smtClean="0"/>
              <a:t>Maximilianstraβe 36 </a:t>
            </a:r>
            <a:br>
              <a:rPr lang="en-US" sz="1600" dirty="0" smtClean="0"/>
            </a:br>
            <a:r>
              <a:rPr lang="en-US" sz="1600" dirty="0" smtClean="0"/>
              <a:t>80539 München </a:t>
            </a:r>
            <a:br>
              <a:rPr lang="en-US" sz="1600" dirty="0" smtClean="0"/>
            </a:br>
            <a:r>
              <a:rPr lang="en-US" sz="1600" dirty="0" smtClean="0"/>
              <a:t>Germany </a:t>
            </a:r>
            <a:br>
              <a:rPr lang="en-US" sz="1600" dirty="0" smtClean="0"/>
            </a:br>
            <a:r>
              <a:rPr lang="en-US" sz="1600" dirty="0" smtClean="0"/>
              <a:t>  </a:t>
            </a:r>
            <a:br>
              <a:rPr lang="en-US" sz="1600" dirty="0" smtClean="0"/>
            </a:br>
            <a:r>
              <a:rPr lang="en-US" sz="1600" dirty="0" smtClean="0"/>
              <a:t>Munich Pacific Development GmbH</a:t>
            </a:r>
            <a:br>
              <a:rPr lang="en-US" sz="1600" dirty="0" smtClean="0"/>
            </a:br>
            <a:r>
              <a:rPr lang="en-US" sz="1600" dirty="0" smtClean="0"/>
              <a:t>Amtsgericht München, Germany </a:t>
            </a:r>
            <a:br>
              <a:rPr lang="en-US" sz="1600" dirty="0" smtClean="0"/>
            </a:br>
            <a:r>
              <a:rPr lang="en-US" sz="1600" dirty="0" smtClean="0"/>
              <a:t>Geschäftsführer: Dr. Wolfgang Krause, </a:t>
            </a:r>
            <a:br>
              <a:rPr lang="en-US" sz="1600" dirty="0" smtClean="0"/>
            </a:br>
            <a:r>
              <a:rPr lang="en-US" sz="1600" dirty="0" smtClean="0"/>
              <a:t>VAT ID: DE213507781, HR 136141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491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EASY?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VC I</a:t>
            </a:r>
            <a:r>
              <a:rPr lang="de-DE" dirty="0" err="1" smtClean="0"/>
              <a:t>n</a:t>
            </a:r>
            <a:r>
              <a:rPr lang="en-GB" dirty="0" smtClean="0"/>
              <a:t>vesting: </a:t>
            </a:r>
            <a:endParaRPr lang="en-GB" dirty="0"/>
          </a:p>
        </p:txBody>
      </p:sp>
      <p:sp>
        <p:nvSpPr>
          <p:cNvPr id="7" name="Rechteck 6"/>
          <p:cNvSpPr/>
          <p:nvPr/>
        </p:nvSpPr>
        <p:spPr>
          <a:xfrm>
            <a:off x="1157208" y="1707120"/>
            <a:ext cx="64008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err="1"/>
              <a:t>Know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smtClean="0"/>
              <a:t>all </a:t>
            </a:r>
            <a:r>
              <a:rPr lang="de-DE" sz="3200" dirty="0" err="1" smtClean="0"/>
              <a:t>the</a:t>
            </a:r>
            <a:r>
              <a:rPr lang="de-DE" sz="3200" dirty="0" smtClean="0"/>
              <a:t> </a:t>
            </a:r>
            <a:r>
              <a:rPr lang="de-DE" sz="3200" dirty="0" err="1"/>
              <a:t>deals</a:t>
            </a:r>
            <a:r>
              <a:rPr lang="de-DE" sz="3200" dirty="0"/>
              <a:t> 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Pick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best</a:t>
            </a:r>
            <a:r>
              <a:rPr lang="de-DE" sz="3200" dirty="0"/>
              <a:t> </a:t>
            </a:r>
            <a:r>
              <a:rPr lang="de-DE" sz="3200" dirty="0" err="1" smtClean="0"/>
              <a:t>ones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51614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Succefully</a:t>
            </a:r>
            <a:r>
              <a:rPr lang="en-GB" dirty="0" smtClean="0"/>
              <a:t> VC I</a:t>
            </a:r>
            <a:r>
              <a:rPr lang="de-DE" dirty="0" err="1" smtClean="0"/>
              <a:t>n</a:t>
            </a:r>
            <a:r>
              <a:rPr lang="en-GB" dirty="0" smtClean="0"/>
              <a:t>vestment: </a:t>
            </a:r>
            <a:endParaRPr lang="en-GB" dirty="0"/>
          </a:p>
        </p:txBody>
      </p:sp>
      <p:sp>
        <p:nvSpPr>
          <p:cNvPr id="7" name="Rechteck 6"/>
          <p:cNvSpPr/>
          <p:nvPr/>
        </p:nvSpPr>
        <p:spPr>
          <a:xfrm>
            <a:off x="1157208" y="1618220"/>
            <a:ext cx="64008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err="1"/>
              <a:t>Know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smtClean="0"/>
              <a:t>all </a:t>
            </a:r>
            <a:r>
              <a:rPr lang="de-DE" sz="3200" dirty="0" err="1" smtClean="0"/>
              <a:t>the</a:t>
            </a:r>
            <a:r>
              <a:rPr lang="de-DE" sz="3200" dirty="0" smtClean="0"/>
              <a:t> </a:t>
            </a:r>
            <a:r>
              <a:rPr lang="de-DE" sz="3200" dirty="0" err="1"/>
              <a:t>deals</a:t>
            </a:r>
            <a:r>
              <a:rPr lang="de-DE" sz="3200" dirty="0"/>
              <a:t> 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Pick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best</a:t>
            </a:r>
            <a:r>
              <a:rPr lang="de-DE" sz="3200" dirty="0"/>
              <a:t> </a:t>
            </a:r>
            <a:r>
              <a:rPr lang="de-DE" sz="3200" dirty="0" err="1" smtClean="0"/>
              <a:t>ones</a:t>
            </a:r>
            <a:r>
              <a:rPr lang="de-DE" sz="3200" dirty="0" smtClean="0"/>
              <a:t/>
            </a:r>
            <a:br>
              <a:rPr lang="de-DE" sz="3200" dirty="0" smtClean="0"/>
            </a:br>
            <a:endParaRPr lang="de-DE" sz="3200" dirty="0"/>
          </a:p>
          <a:p>
            <a:r>
              <a:rPr lang="de-DE" sz="3200" dirty="0" err="1"/>
              <a:t>Make</a:t>
            </a:r>
            <a:r>
              <a:rPr lang="de-DE" sz="3200" dirty="0"/>
              <a:t> </a:t>
            </a:r>
            <a:r>
              <a:rPr lang="de-DE" sz="3200" dirty="0" err="1"/>
              <a:t>them</a:t>
            </a:r>
            <a:r>
              <a:rPr lang="de-DE" sz="3200" dirty="0"/>
              <a:t> </a:t>
            </a:r>
            <a:r>
              <a:rPr lang="de-DE" sz="3200" dirty="0" err="1"/>
              <a:t>grow</a:t>
            </a:r>
            <a:endParaRPr lang="de-DE" sz="3200" dirty="0"/>
          </a:p>
          <a:p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307014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EASY?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Succefully</a:t>
            </a:r>
            <a:r>
              <a:rPr lang="en-GB" dirty="0" smtClean="0"/>
              <a:t> VC I</a:t>
            </a:r>
            <a:r>
              <a:rPr lang="de-DE" dirty="0" err="1" smtClean="0"/>
              <a:t>n</a:t>
            </a:r>
            <a:r>
              <a:rPr lang="en-GB" dirty="0" smtClean="0"/>
              <a:t>vestment: </a:t>
            </a:r>
            <a:endParaRPr lang="en-GB" dirty="0"/>
          </a:p>
        </p:txBody>
      </p:sp>
      <p:sp>
        <p:nvSpPr>
          <p:cNvPr id="7" name="Rechteck 6"/>
          <p:cNvSpPr/>
          <p:nvPr/>
        </p:nvSpPr>
        <p:spPr>
          <a:xfrm>
            <a:off x="1157208" y="1461058"/>
            <a:ext cx="640080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err="1"/>
              <a:t>Know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smtClean="0"/>
              <a:t>all </a:t>
            </a:r>
            <a:r>
              <a:rPr lang="de-DE" sz="3200" dirty="0" err="1" smtClean="0"/>
              <a:t>the</a:t>
            </a:r>
            <a:r>
              <a:rPr lang="de-DE" sz="3200" dirty="0" smtClean="0"/>
              <a:t> </a:t>
            </a:r>
            <a:r>
              <a:rPr lang="de-DE" sz="3200" dirty="0" err="1"/>
              <a:t>deals</a:t>
            </a:r>
            <a:r>
              <a:rPr lang="de-DE" sz="3200" dirty="0"/>
              <a:t> 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Pick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best</a:t>
            </a:r>
            <a:r>
              <a:rPr lang="de-DE" sz="3200" dirty="0"/>
              <a:t> </a:t>
            </a:r>
            <a:r>
              <a:rPr lang="de-DE" sz="3200" dirty="0" err="1" smtClean="0"/>
              <a:t>one</a:t>
            </a:r>
            <a:r>
              <a:rPr lang="de-DE" sz="3200" dirty="0" smtClean="0"/>
              <a:t/>
            </a:r>
            <a:br>
              <a:rPr lang="de-DE" sz="3200" dirty="0" smtClean="0"/>
            </a:br>
            <a:endParaRPr lang="de-DE" sz="3200" dirty="0"/>
          </a:p>
          <a:p>
            <a:r>
              <a:rPr lang="de-DE" sz="3200" dirty="0" err="1"/>
              <a:t>Make</a:t>
            </a:r>
            <a:r>
              <a:rPr lang="de-DE" sz="3200" dirty="0"/>
              <a:t> </a:t>
            </a:r>
            <a:r>
              <a:rPr lang="de-DE" sz="3200" dirty="0" err="1"/>
              <a:t>them</a:t>
            </a:r>
            <a:r>
              <a:rPr lang="de-DE" sz="3200" dirty="0"/>
              <a:t> </a:t>
            </a:r>
            <a:r>
              <a:rPr lang="de-DE" sz="3200" dirty="0" err="1"/>
              <a:t>grow</a:t>
            </a:r>
            <a:endParaRPr lang="de-DE" sz="3200" dirty="0"/>
          </a:p>
          <a:p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Sell </a:t>
            </a:r>
            <a:r>
              <a:rPr lang="de-DE" sz="3200" dirty="0" err="1"/>
              <a:t>them</a:t>
            </a:r>
            <a:r>
              <a:rPr lang="de-DE" sz="3200" dirty="0"/>
              <a:t> high!</a:t>
            </a:r>
          </a:p>
        </p:txBody>
      </p:sp>
    </p:spTree>
    <p:extLst>
      <p:ext uri="{BB962C8B-B14F-4D97-AF65-F5344CB8AC3E}">
        <p14:creationId xmlns:p14="http://schemas.microsoft.com/office/powerpoint/2010/main" val="196323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EASY?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Succefully</a:t>
            </a:r>
            <a:r>
              <a:rPr lang="en-GB" dirty="0" smtClean="0"/>
              <a:t> VC I</a:t>
            </a:r>
            <a:r>
              <a:rPr lang="de-DE" dirty="0" err="1" smtClean="0"/>
              <a:t>n</a:t>
            </a:r>
            <a:r>
              <a:rPr lang="en-GB" dirty="0" smtClean="0"/>
              <a:t>vestment: </a:t>
            </a:r>
            <a:endParaRPr lang="en-GB" dirty="0"/>
          </a:p>
        </p:txBody>
      </p:sp>
      <p:sp>
        <p:nvSpPr>
          <p:cNvPr id="7" name="Rechteck 6"/>
          <p:cNvSpPr/>
          <p:nvPr/>
        </p:nvSpPr>
        <p:spPr>
          <a:xfrm>
            <a:off x="1157208" y="1276520"/>
            <a:ext cx="64008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err="1"/>
              <a:t>Know</a:t>
            </a:r>
            <a:r>
              <a:rPr lang="de-DE" sz="3200" dirty="0"/>
              <a:t> </a:t>
            </a:r>
            <a:r>
              <a:rPr lang="de-DE" sz="3200" dirty="0" err="1"/>
              <a:t>about</a:t>
            </a:r>
            <a:r>
              <a:rPr lang="de-DE" sz="3200" dirty="0"/>
              <a:t> </a:t>
            </a:r>
            <a:r>
              <a:rPr lang="de-DE" sz="3200" dirty="0" smtClean="0"/>
              <a:t>all </a:t>
            </a:r>
            <a:r>
              <a:rPr lang="de-DE" sz="3200" dirty="0" err="1" smtClean="0"/>
              <a:t>the</a:t>
            </a:r>
            <a:r>
              <a:rPr lang="de-DE" sz="3200" dirty="0" smtClean="0"/>
              <a:t> </a:t>
            </a:r>
            <a:r>
              <a:rPr lang="de-DE" sz="3200" dirty="0" err="1"/>
              <a:t>deals</a:t>
            </a:r>
            <a:r>
              <a:rPr lang="de-DE" sz="3200" dirty="0"/>
              <a:t> 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Pick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best</a:t>
            </a:r>
            <a:r>
              <a:rPr lang="de-DE" sz="3200" dirty="0"/>
              <a:t> </a:t>
            </a:r>
            <a:r>
              <a:rPr lang="de-DE" sz="3200" dirty="0" err="1" smtClean="0"/>
              <a:t>ones</a:t>
            </a:r>
            <a:r>
              <a:rPr lang="de-DE" sz="3200" dirty="0" smtClean="0"/>
              <a:t/>
            </a:r>
            <a:br>
              <a:rPr lang="de-DE" sz="3200" dirty="0" smtClean="0"/>
            </a:br>
            <a:endParaRPr lang="de-DE" sz="3200" dirty="0"/>
          </a:p>
          <a:p>
            <a:r>
              <a:rPr lang="de-DE" sz="3200" dirty="0" err="1"/>
              <a:t>Make</a:t>
            </a:r>
            <a:r>
              <a:rPr lang="de-DE" sz="3200" dirty="0"/>
              <a:t> </a:t>
            </a:r>
            <a:r>
              <a:rPr lang="de-DE" sz="3200" dirty="0" err="1"/>
              <a:t>them</a:t>
            </a:r>
            <a:r>
              <a:rPr lang="de-DE" sz="3200" dirty="0"/>
              <a:t> </a:t>
            </a:r>
            <a:r>
              <a:rPr lang="de-DE" sz="3200" dirty="0" err="1"/>
              <a:t>grow</a:t>
            </a:r>
            <a:endParaRPr lang="de-DE" sz="3200" dirty="0"/>
          </a:p>
          <a:p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Sell </a:t>
            </a:r>
            <a:r>
              <a:rPr lang="de-DE" sz="3200" dirty="0" err="1"/>
              <a:t>them</a:t>
            </a:r>
            <a:r>
              <a:rPr lang="de-DE" sz="3200" dirty="0"/>
              <a:t> high</a:t>
            </a:r>
            <a:r>
              <a:rPr lang="de-DE" sz="3200" dirty="0" smtClean="0"/>
              <a:t>!</a:t>
            </a:r>
          </a:p>
          <a:p>
            <a:endParaRPr lang="de-DE" sz="3200" dirty="0"/>
          </a:p>
          <a:p>
            <a:r>
              <a:rPr lang="de-DE" sz="3200" dirty="0" smtClean="0"/>
              <a:t>Return </a:t>
            </a:r>
            <a:r>
              <a:rPr lang="de-DE" sz="3200" dirty="0" err="1" smtClean="0"/>
              <a:t>your</a:t>
            </a:r>
            <a:r>
              <a:rPr lang="de-DE" sz="3200" dirty="0" smtClean="0"/>
              <a:t> </a:t>
            </a:r>
            <a:r>
              <a:rPr lang="de-DE" sz="3200" dirty="0" err="1" smtClean="0"/>
              <a:t>fund</a:t>
            </a:r>
            <a:r>
              <a:rPr lang="de-DE" sz="3200" dirty="0" smtClean="0"/>
              <a:t> 2-3 </a:t>
            </a:r>
            <a:r>
              <a:rPr lang="de-DE" sz="3200" dirty="0" err="1" smtClean="0"/>
              <a:t>times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98389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Big New Financing</a:t>
            </a:r>
            <a:endParaRPr lang="en-GB" dirty="0"/>
          </a:p>
        </p:txBody>
      </p:sp>
      <p:graphicFrame>
        <p:nvGraphicFramePr>
          <p:cNvPr id="6" name="Inhaltsplatzhalt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90963"/>
              </p:ext>
            </p:extLst>
          </p:nvPr>
        </p:nvGraphicFramePr>
        <p:xfrm>
          <a:off x="704852" y="1321591"/>
          <a:ext cx="7981949" cy="4232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017"/>
                <a:gridCol w="1061817"/>
                <a:gridCol w="2074214"/>
                <a:gridCol w="1899717"/>
                <a:gridCol w="2126184"/>
              </a:tblGrid>
              <a:tr h="43019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Company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Funding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round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Description</a:t>
                      </a: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10.07.2014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Mediakraft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Shortcut Ventures</a:t>
                      </a:r>
                    </a:p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Capnamic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Ventures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Iris Capital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€16.5M / Series B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TV network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24.06.2014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Kreditech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Point Nine Capital</a:t>
                      </a:r>
                    </a:p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Blumberg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Capital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Värde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Partners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€30M / Series B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 credit scoring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18.06.2014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HelloFresh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Insight Venture Partners</a:t>
                      </a:r>
                    </a:p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Phenomen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€37M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/ Series 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Subscription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based food delivery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13.01.2014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Delivery Hero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Insight Venture Partners</a:t>
                      </a:r>
                    </a:p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 Startups Group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€65M /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Series 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food ordering platform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25.01.2014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Soundcloud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Institutional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 Partners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 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Chernin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Group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€44M / Series 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audio distribution platform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04.02.2014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Foodpanda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Kinnevik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Phenomen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€15M / Series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food ordering platform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03.04.2014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Westwing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Fidelity 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Investments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Odey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Asset Management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Tengelmann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Ventures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€72M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home design shopping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club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09.05.2014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Windeln.de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DB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Private 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Equtiy</a:t>
                      </a:r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DN Capital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Acton Capital Partners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€15M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 shop for baby products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  <a:tr h="3428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12.06.2014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Webtrekk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 Private Equity</a:t>
                      </a:r>
                    </a:p>
                    <a:p>
                      <a:pPr algn="ctr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Venture Capital Association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€25M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 analytics software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6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What Deals are required for this</a:t>
            </a:r>
            <a:r>
              <a:rPr lang="de-DE" dirty="0" smtClean="0"/>
              <a:t>…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Winning Strategy </a:t>
            </a:r>
            <a:r>
              <a:rPr lang="en-GB" dirty="0"/>
              <a:t>?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Rechteck 4"/>
          <p:cNvSpPr/>
          <p:nvPr/>
        </p:nvSpPr>
        <p:spPr>
          <a:xfrm>
            <a:off x="1179531" y="1452333"/>
            <a:ext cx="6034069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3200" b="1" dirty="0" smtClean="0"/>
              <a:t>The Silicon Valley approach</a:t>
            </a:r>
          </a:p>
          <a:p>
            <a:pPr lvl="1"/>
            <a:endParaRPr lang="en-GB" sz="3200" dirty="0" smtClean="0"/>
          </a:p>
          <a:p>
            <a:pPr lvl="1"/>
            <a:r>
              <a:rPr lang="en-GB" sz="3200" dirty="0" smtClean="0"/>
              <a:t>1-2 winners (10-30x)</a:t>
            </a:r>
          </a:p>
          <a:p>
            <a:pPr lvl="1"/>
            <a:r>
              <a:rPr lang="en-GB" sz="3200" dirty="0" smtClean="0"/>
              <a:t>3-4 cash cows (2-4x)</a:t>
            </a:r>
          </a:p>
          <a:p>
            <a:pPr lvl="1"/>
            <a:r>
              <a:rPr lang="en-GB" sz="3200" dirty="0" smtClean="0"/>
              <a:t>4-5 baggers (0-0,5x)</a:t>
            </a:r>
          </a:p>
          <a:p>
            <a:pPr lvl="1"/>
            <a:endParaRPr lang="de-DE" sz="3200" dirty="0"/>
          </a:p>
          <a:p>
            <a:pPr lvl="1"/>
            <a:endParaRPr lang="de-DE" sz="3200" dirty="0" smtClean="0"/>
          </a:p>
          <a:p>
            <a:pPr lvl="1"/>
            <a:endParaRPr lang="de-DE" sz="3200" dirty="0"/>
          </a:p>
          <a:p>
            <a:pPr lvl="1"/>
            <a:endParaRPr lang="de-DE" sz="3200" dirty="0" smtClean="0"/>
          </a:p>
          <a:p>
            <a:r>
              <a:rPr lang="de-DE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18671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May ways may be successful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Winning Strategy </a:t>
            </a:r>
            <a:r>
              <a:rPr lang="en-GB" dirty="0"/>
              <a:t>?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Rechteck 4"/>
          <p:cNvSpPr/>
          <p:nvPr/>
        </p:nvSpPr>
        <p:spPr>
          <a:xfrm>
            <a:off x="1179531" y="1452333"/>
            <a:ext cx="640080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3200" b="1" dirty="0" smtClean="0"/>
              <a:t>The Silicon Valley approach</a:t>
            </a:r>
          </a:p>
          <a:p>
            <a:pPr lvl="1"/>
            <a:endParaRPr lang="en-GB" sz="3200" dirty="0" smtClean="0"/>
          </a:p>
          <a:p>
            <a:pPr lvl="1"/>
            <a:r>
              <a:rPr lang="en-GB" sz="3200" dirty="0" smtClean="0"/>
              <a:t>Multi billion $ market</a:t>
            </a:r>
          </a:p>
          <a:p>
            <a:pPr lvl="1"/>
            <a:r>
              <a:rPr lang="en-GB" sz="3200" dirty="0" smtClean="0"/>
              <a:t>Scalable business model</a:t>
            </a:r>
          </a:p>
          <a:p>
            <a:pPr lvl="1"/>
            <a:r>
              <a:rPr lang="en-GB" sz="3200" dirty="0" smtClean="0"/>
              <a:t>(revenue €100m plus)</a:t>
            </a:r>
          </a:p>
          <a:p>
            <a:pPr lvl="1"/>
            <a:r>
              <a:rPr lang="en-GB" sz="3200" dirty="0" smtClean="0"/>
              <a:t>Ground breaking technology/idea</a:t>
            </a:r>
          </a:p>
          <a:p>
            <a:pPr lvl="1"/>
            <a:r>
              <a:rPr lang="en-GB" sz="3200" dirty="0" smtClean="0"/>
              <a:t>Exit in 5-7 year</a:t>
            </a:r>
            <a:r>
              <a:rPr lang="de-DE" sz="3200" dirty="0" smtClean="0"/>
              <a:t>s</a:t>
            </a:r>
          </a:p>
          <a:p>
            <a:r>
              <a:rPr lang="de-DE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5781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911</Words>
  <Application>Microsoft Office PowerPoint</Application>
  <PresentationFormat>Bildschirmpräsentation (4:3)</PresentationFormat>
  <Paragraphs>344</Paragraphs>
  <Slides>24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Office-Design</vt:lpstr>
      <vt:lpstr>Seventure VC CLuB 16.07.2014</vt:lpstr>
      <vt:lpstr>VC Investing: </vt:lpstr>
      <vt:lpstr>VC Investing: </vt:lpstr>
      <vt:lpstr>Succefully VC Investment: </vt:lpstr>
      <vt:lpstr>Succefully VC Investment: </vt:lpstr>
      <vt:lpstr>Succefully VC Investment: </vt:lpstr>
      <vt:lpstr>Big New Financing</vt:lpstr>
      <vt:lpstr>What is the Winning Strategy ? </vt:lpstr>
      <vt:lpstr>What is the Winning Strategy ? </vt:lpstr>
      <vt:lpstr>Market Size Statistic in 2012</vt:lpstr>
      <vt:lpstr>Recent Exits in Germany 2013/2014 </vt:lpstr>
      <vt:lpstr>What is the Winning Strategy ? </vt:lpstr>
      <vt:lpstr>This is OUr Winning Strategy ! </vt:lpstr>
      <vt:lpstr>This is OUr Winning Strategy ! </vt:lpstr>
      <vt:lpstr>This is OUr Winning Strategy ! </vt:lpstr>
      <vt:lpstr>This is OUr Winning Strategy ! </vt:lpstr>
      <vt:lpstr>This is OUr Winning Strategy ! </vt:lpstr>
      <vt:lpstr>This is OUr Winning Strategy ! </vt:lpstr>
      <vt:lpstr>This is OUr Winning Strategy ! </vt:lpstr>
      <vt:lpstr>This is OUr Winning Strategy ! </vt:lpstr>
      <vt:lpstr>Investing at the Right Stage</vt:lpstr>
      <vt:lpstr>SEventure Investment focus</vt:lpstr>
      <vt:lpstr>Showcase: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</dc:title>
  <dc:creator>WK66</dc:creator>
  <cp:lastModifiedBy>ARQIS</cp:lastModifiedBy>
  <cp:revision>466</cp:revision>
  <cp:lastPrinted>2012-01-19T16:43:44Z</cp:lastPrinted>
  <dcterms:created xsi:type="dcterms:W3CDTF">2011-12-26T08:59:20Z</dcterms:created>
  <dcterms:modified xsi:type="dcterms:W3CDTF">2014-07-16T13:16:12Z</dcterms:modified>
</cp:coreProperties>
</file>